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Nunito"/>
      <p:regular r:id="rId30"/>
      <p:bold r:id="rId31"/>
      <p:italic r:id="rId32"/>
      <p:boldItalic r:id="rId33"/>
    </p:embeddedFont>
    <p:embeddedFont>
      <p:font typeface="Maven Pro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6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5.xml"/><Relationship Id="rId32" Type="http://schemas.openxmlformats.org/officeDocument/2006/relationships/font" Target="fonts/Nunito-italic.fntdata"/><Relationship Id="rId13" Type="http://schemas.openxmlformats.org/officeDocument/2006/relationships/slide" Target="slides/slide8.xml"/><Relationship Id="rId35" Type="http://schemas.openxmlformats.org/officeDocument/2006/relationships/font" Target="fonts/MavenPro-bold.fntdata"/><Relationship Id="rId12" Type="http://schemas.openxmlformats.org/officeDocument/2006/relationships/slide" Target="slides/slide7.xml"/><Relationship Id="rId34" Type="http://schemas.openxmlformats.org/officeDocument/2006/relationships/font" Target="fonts/MavenPro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da255ffc5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cda255ffc5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cda255ffc5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cda255ffc5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da255ffc5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da255ffc5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da255ffc5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cda255ffc5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cda255ffc5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cda255ffc5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da255ffc5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da255ffc5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cda255ffc5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cda255ffc5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cda255ffc5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cda255ffc5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cda255ffc5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cda255ffc5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cda255ffc5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cda255ffc5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da255ffc5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da255ffc5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cda255ffc5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cda255ffc5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cda255ffc5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cda255ffc5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cda255ffc5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cda255ffc5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da255ffc5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da255ffc5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cda255ffc5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cda255ffc5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da255ffc5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da255ffc5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da255ffc5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cda255ffc5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da255ffc5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da255ffc5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da255ffc5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cda255ffc5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cda255ffc5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cda255ffc5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da255ffc5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cda255ffc5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cda255ffc5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cda255ffc5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799550"/>
            <a:ext cx="6728100" cy="26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ВСТУПАЕМ “ВКОНТАКТ”: ПРЯМЫЕ ТРАНСЛЯЦИИ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Коротина Наталия, заведующий отделом просветительских программ ВОУНБ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4000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b="0"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Зайдите в</a:t>
            </a: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 Маркет и вбейте в поисковой строке VK Live.</a:t>
            </a:r>
            <a:endParaRPr b="0"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325" y="1884475"/>
            <a:ext cx="702945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Нажмите на предложенную иконку, а далее на кнопку «открыть» и «установить».</a:t>
            </a:r>
            <a:endParaRPr sz="4200"/>
          </a:p>
        </p:txBody>
      </p:sp>
      <p:sp>
        <p:nvSpPr>
          <p:cNvPr id="339" name="Google Shape;339;p23"/>
          <p:cNvSpPr txBox="1"/>
          <p:nvPr>
            <p:ph idx="1" type="body"/>
          </p:nvPr>
        </p:nvSpPr>
        <p:spPr>
          <a:xfrm>
            <a:off x="2541700" y="2360750"/>
            <a:ext cx="1875900" cy="18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00" y="1864550"/>
            <a:ext cx="4713462" cy="27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585" y="1597875"/>
            <a:ext cx="2812890" cy="35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title"/>
          </p:nvPr>
        </p:nvSpPr>
        <p:spPr>
          <a:xfrm>
            <a:off x="1303800" y="605900"/>
            <a:ext cx="4263600" cy="3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После того, как программа установлена на Ваш телефон,</a:t>
            </a:r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нажмите клавишу</a:t>
            </a:r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«Войти через ВКонтакте».</a:t>
            </a:r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</p:txBody>
      </p:sp>
      <p:pic>
        <p:nvPicPr>
          <p:cNvPr id="347" name="Google Shape;3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350" y="60975"/>
            <a:ext cx="2338849" cy="50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/>
          <p:nvPr>
            <p:ph type="title"/>
          </p:nvPr>
        </p:nvSpPr>
        <p:spPr>
          <a:xfrm>
            <a:off x="1303800" y="315450"/>
            <a:ext cx="2883900" cy="39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4. </a:t>
            </a:r>
            <a:r>
              <a:rPr b="0" lang="ru" sz="3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Разрешите приложению иметь доступ к вашему аккаунту.</a:t>
            </a:r>
            <a:endParaRPr sz="5100"/>
          </a:p>
        </p:txBody>
      </p:sp>
      <p:sp>
        <p:nvSpPr>
          <p:cNvPr id="353" name="Google Shape;353;p25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4" name="Google Shape;3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649" y="266650"/>
            <a:ext cx="4667349" cy="46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/>
          <p:nvPr>
            <p:ph type="title"/>
          </p:nvPr>
        </p:nvSpPr>
        <p:spPr>
          <a:xfrm>
            <a:off x="1303800" y="598575"/>
            <a:ext cx="4275600" cy="41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445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Откроется приложение с набором случайных трансляций, предлагаемых к просмотру. Нажмите иконку камеры в правом нижнем углу.</a:t>
            </a:r>
            <a:endParaRPr b="0"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  <p:sp>
        <p:nvSpPr>
          <p:cNvPr id="360" name="Google Shape;360;p26"/>
          <p:cNvSpPr txBox="1"/>
          <p:nvPr>
            <p:ph idx="2" type="body"/>
          </p:nvPr>
        </p:nvSpPr>
        <p:spPr>
          <a:xfrm>
            <a:off x="6245025" y="661000"/>
            <a:ext cx="2089200" cy="3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550" y="24550"/>
            <a:ext cx="25778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/>
          <p:nvPr>
            <p:ph type="title"/>
          </p:nvPr>
        </p:nvSpPr>
        <p:spPr>
          <a:xfrm>
            <a:off x="1303800" y="254950"/>
            <a:ext cx="7543200" cy="15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6. </a:t>
            </a:r>
            <a:r>
              <a:rPr b="0" lang="ru" sz="298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Дать разрешение приложению снимать фото и видео, записывать аудио и определять геолокацию, если запросит система.</a:t>
            </a:r>
            <a:endParaRPr b="0" sz="298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7"/>
          <p:cNvSpPr txBox="1"/>
          <p:nvPr>
            <p:ph idx="1" type="subTitle"/>
          </p:nvPr>
        </p:nvSpPr>
        <p:spPr>
          <a:xfrm>
            <a:off x="1303800" y="2098621"/>
            <a:ext cx="3430500" cy="17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8" name="Google Shape;3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300" y="1811780"/>
            <a:ext cx="4354075" cy="32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11775"/>
            <a:ext cx="4485022" cy="32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/>
          <p:nvPr>
            <p:ph type="title"/>
          </p:nvPr>
        </p:nvSpPr>
        <p:spPr>
          <a:xfrm>
            <a:off x="1303800" y="230700"/>
            <a:ext cx="3065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7. </a:t>
            </a:r>
            <a:r>
              <a:rPr b="0" lang="ru" sz="322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Выбираем нужную группу для трансляции из списка, который появится после нажатия на иконку с вашим изображением.</a:t>
            </a:r>
            <a:endParaRPr sz="4622"/>
          </a:p>
        </p:txBody>
      </p:sp>
      <p:sp>
        <p:nvSpPr>
          <p:cNvPr id="375" name="Google Shape;375;p28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76" name="Google Shape;3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475" y="230688"/>
            <a:ext cx="4540501" cy="47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 txBox="1"/>
          <p:nvPr>
            <p:ph type="title"/>
          </p:nvPr>
        </p:nvSpPr>
        <p:spPr>
          <a:xfrm>
            <a:off x="1303800" y="448575"/>
            <a:ext cx="3268200" cy="31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Вбиваем название трансляции в предложенной строке. Оно должно быть коротким и отражать суть мероприятия.</a:t>
            </a:r>
            <a:r>
              <a:rPr b="0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82" name="Google Shape;382;p29"/>
          <p:cNvSpPr txBox="1"/>
          <p:nvPr>
            <p:ph idx="1" type="subTitle"/>
          </p:nvPr>
        </p:nvSpPr>
        <p:spPr>
          <a:xfrm>
            <a:off x="0" y="3788825"/>
            <a:ext cx="4502400" cy="10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*Если Вам необходимо развернуть телефон горизонтально, то сделайте это сразу после фиксации названия, до начала трансляции. </a:t>
            </a:r>
            <a:endParaRPr sz="2000"/>
          </a:p>
        </p:txBody>
      </p:sp>
      <p:sp>
        <p:nvSpPr>
          <p:cNvPr id="383" name="Google Shape;383;p2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348" y="448575"/>
            <a:ext cx="4393552" cy="41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"/>
          <p:cNvSpPr txBox="1"/>
          <p:nvPr>
            <p:ph type="title"/>
          </p:nvPr>
        </p:nvSpPr>
        <p:spPr>
          <a:xfrm>
            <a:off x="1303800" y="330500"/>
            <a:ext cx="3430500" cy="42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9. </a:t>
            </a:r>
            <a:r>
              <a:rPr b="0" lang="ru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Ставим звук на телефоне на максимум, включаем режим «без звука» для входящих сигналов, проверяем подключение интернета.</a:t>
            </a:r>
            <a:endParaRPr sz="4300"/>
          </a:p>
        </p:txBody>
      </p:sp>
      <p:sp>
        <p:nvSpPr>
          <p:cNvPr id="390" name="Google Shape;390;p30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91" name="Google Shape;3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700" y="330500"/>
            <a:ext cx="3430501" cy="448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"/>
          <p:cNvSpPr txBox="1"/>
          <p:nvPr>
            <p:ph type="title"/>
          </p:nvPr>
        </p:nvSpPr>
        <p:spPr>
          <a:xfrm>
            <a:off x="1303800" y="598575"/>
            <a:ext cx="3430500" cy="40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10. </a:t>
            </a:r>
            <a:r>
              <a:rPr b="0" lang="ru" sz="29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нажатия кнопки «начать трансляцию», появляется обратный отсчет от 3-х до 1. Это Ваше время для улыбки, зритель уже Вас видит, и эти кадры уйдут в запись.</a:t>
            </a:r>
            <a:endParaRPr b="0" sz="2955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55"/>
          </a:p>
        </p:txBody>
      </p:sp>
      <p:sp>
        <p:nvSpPr>
          <p:cNvPr id="397" name="Google Shape;397;p31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98" name="Google Shape;3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151" y="467375"/>
            <a:ext cx="4166368" cy="448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Социальные сети для учреждений культуры - это площадка: </a:t>
            </a:r>
            <a:endParaRPr sz="4800"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-"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распространения информации о товарах и услугах,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-"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выстраивания имиджа организации,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-"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формирования сообщества вокруг нее.</a:t>
            </a:r>
            <a:endParaRPr sz="2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"/>
          <p:cNvSpPr txBox="1"/>
          <p:nvPr>
            <p:ph type="title"/>
          </p:nvPr>
        </p:nvSpPr>
        <p:spPr>
          <a:xfrm>
            <a:off x="1303800" y="351750"/>
            <a:ext cx="3430500" cy="41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11. </a:t>
            </a:r>
            <a:r>
              <a:rPr b="0" lang="ru" sz="23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Заранее позаботьтесь о модерации.</a:t>
            </a:r>
            <a:endParaRPr b="0" sz="23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3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3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Модератор – это человек,  который будет следить за качеством трансляции (звук, изображение) отвечать на вопросы и блокировать хейтеров.</a:t>
            </a:r>
            <a:endParaRPr b="0" sz="23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3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3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*Для этого у модератора должны быть права администрирования в группе.</a:t>
            </a:r>
            <a:endParaRPr b="0" sz="23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11"/>
          </a:p>
        </p:txBody>
      </p:sp>
      <p:sp>
        <p:nvSpPr>
          <p:cNvPr id="404" name="Google Shape;404;p32"/>
          <p:cNvSpPr txBox="1"/>
          <p:nvPr>
            <p:ph idx="2" type="body"/>
          </p:nvPr>
        </p:nvSpPr>
        <p:spPr>
          <a:xfrm>
            <a:off x="4903700" y="654325"/>
            <a:ext cx="3430500" cy="3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05" name="Google Shape;405;p32"/>
          <p:cNvPicPr preferRelativeResize="0"/>
          <p:nvPr/>
        </p:nvPicPr>
        <p:blipFill rotWithShape="1">
          <a:blip r:embed="rId3">
            <a:alphaModFix/>
          </a:blip>
          <a:srcRect b="3194" l="30877" r="0" t="0"/>
          <a:stretch/>
        </p:blipFill>
        <p:spPr>
          <a:xfrm>
            <a:off x="4903700" y="351750"/>
            <a:ext cx="4186524" cy="439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 txBox="1"/>
          <p:nvPr>
            <p:ph type="title"/>
          </p:nvPr>
        </p:nvSpPr>
        <p:spPr>
          <a:xfrm>
            <a:off x="1303800" y="327550"/>
            <a:ext cx="7337400" cy="13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11. </a:t>
            </a:r>
            <a:r>
              <a:rPr b="0"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окончания трансляции нажмите крестик и «завершить трансляцию».</a:t>
            </a:r>
            <a:endParaRPr sz="4400"/>
          </a:p>
        </p:txBody>
      </p:sp>
      <p:pic>
        <p:nvPicPr>
          <p:cNvPr id="411" name="Google Shape;4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650" y="1590663"/>
            <a:ext cx="5538725" cy="31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4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12. </a:t>
            </a:r>
            <a:r>
              <a:rPr b="0" lang="ru" sz="4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Оцените статистику.</a:t>
            </a:r>
            <a:endParaRPr sz="6000"/>
          </a:p>
        </p:txBody>
      </p:sp>
      <p:sp>
        <p:nvSpPr>
          <p:cNvPr id="417" name="Google Shape;417;p34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18" name="Google Shape;4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700" y="358975"/>
            <a:ext cx="3624574" cy="4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5"/>
          <p:cNvSpPr txBox="1"/>
          <p:nvPr>
            <p:ph type="title"/>
          </p:nvPr>
        </p:nvSpPr>
        <p:spPr>
          <a:xfrm>
            <a:off x="1303700" y="194425"/>
            <a:ext cx="3430500" cy="33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5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b="0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lang="ru" sz="25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Отредактируйте запись, если это будет необходимо.</a:t>
            </a:r>
            <a:endParaRPr b="0" sz="25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5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Добавьте хештеги, поместите запись в тематический альбом.</a:t>
            </a:r>
            <a:endParaRPr b="0" sz="25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33"/>
          </a:p>
        </p:txBody>
      </p:sp>
      <p:sp>
        <p:nvSpPr>
          <p:cNvPr id="424" name="Google Shape;424;p35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25" name="Google Shape;425;p35"/>
          <p:cNvPicPr preferRelativeResize="0"/>
          <p:nvPr/>
        </p:nvPicPr>
        <p:blipFill rotWithShape="1">
          <a:blip r:embed="rId3">
            <a:alphaModFix/>
          </a:blip>
          <a:srcRect b="8693" l="29917" r="36728" t="7067"/>
          <a:stretch/>
        </p:blipFill>
        <p:spPr>
          <a:xfrm>
            <a:off x="5228425" y="0"/>
            <a:ext cx="3540904" cy="50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 txBox="1"/>
          <p:nvPr>
            <p:ph type="title"/>
          </p:nvPr>
        </p:nvSpPr>
        <p:spPr>
          <a:xfrm>
            <a:off x="1303800" y="598575"/>
            <a:ext cx="7313400" cy="8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92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362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Дополнительные пожелания</a:t>
            </a:r>
            <a:endParaRPr sz="362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6"/>
          <p:cNvSpPr txBox="1"/>
          <p:nvPr>
            <p:ph idx="1" type="subTitle"/>
          </p:nvPr>
        </p:nvSpPr>
        <p:spPr>
          <a:xfrm>
            <a:off x="1303800" y="1351425"/>
            <a:ext cx="2895900" cy="35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*С</a:t>
            </a:r>
            <a:r>
              <a:rPr lang="ru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оциальные сети находятся в непрерывном развитии: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следите за новостями и трендами,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применяйте новые знания на практике, 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смотрите на опыт других учреждений.</a:t>
            </a:r>
            <a:endParaRPr sz="2300"/>
          </a:p>
        </p:txBody>
      </p:sp>
      <p:pic>
        <p:nvPicPr>
          <p:cNvPr id="432" name="Google Shape;4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200" y="1351425"/>
            <a:ext cx="4659501" cy="349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303800" y="279150"/>
            <a:ext cx="7664400" cy="15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Прямые эфиры (онлайн-трансляции) - главный тренд.</a:t>
            </a:r>
            <a:endParaRPr sz="4800"/>
          </a:p>
        </p:txBody>
      </p:sp>
      <p:pic>
        <p:nvPicPr>
          <p:cNvPr id="290" name="Google Shape;2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863" y="1816600"/>
            <a:ext cx="5342276" cy="300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1303800" y="424375"/>
            <a:ext cx="7030500" cy="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1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38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онлайн-трансляции</a:t>
            </a:r>
            <a:endParaRPr sz="3855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1303800" y="1440975"/>
            <a:ext cx="7446300" cy="3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формирование нового типа аудитории — онлайн-аудитория;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работа с теми, кто хотел бы прийти в учреждение культуры, но не может;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реклама деятельности учреждения;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подготовка к новому технологическому этапу — виртуальной реальности;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популяризация новых технологий среди сотрудников вашего учреждения и т.д.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>
            <p:ph type="title"/>
          </p:nvPr>
        </p:nvSpPr>
        <p:spPr>
          <a:xfrm>
            <a:off x="1303800" y="279150"/>
            <a:ext cx="70305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1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8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Техническая подготовка онлайн-трансляций</a:t>
            </a:r>
            <a:endParaRPr sz="2855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7"/>
          <p:cNvSpPr txBox="1"/>
          <p:nvPr>
            <p:ph idx="1" type="body"/>
          </p:nvPr>
        </p:nvSpPr>
        <p:spPr>
          <a:xfrm>
            <a:off x="980500" y="1005150"/>
            <a:ext cx="7927200" cy="40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AutoNum type="arabicPeriod"/>
            </a:pPr>
            <a:r>
              <a:rPr lang="r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Оборудование: смартфон, штатив или, в некоторых случаях, селфи-палка, микрофон-петлица.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AutoNum type="arabicPeriod"/>
            </a:pPr>
            <a:r>
              <a:rPr lang="r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Установите на смартфон приложение для трансляций.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AutoNum type="arabicPeriod"/>
            </a:pPr>
            <a:r>
              <a:rPr lang="r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Проверьте качество интернет-соединения в том помещении, где вы планируете провести трансляцию.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AutoNum type="arabicPeriod"/>
            </a:pPr>
            <a:r>
              <a:rPr lang="r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Заранее протестируйте трансляцию. Это можно сделать с помощью вашего личного аккаунта. 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AutoNum type="arabicPeriod"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Обязательно посмотрите на результат — как со смартфона, так и с компьютера. Хорошо ли вас слышно, можно ли разглядеть то, что вы хотите показать?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ru" sz="41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Типы трансляций</a:t>
            </a:r>
            <a:endParaRPr sz="416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b="0" lang="ru" sz="25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256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308" name="Google Shape;308;p18"/>
          <p:cNvSpPr txBox="1"/>
          <p:nvPr>
            <p:ph idx="1" type="body"/>
          </p:nvPr>
        </p:nvSpPr>
        <p:spPr>
          <a:xfrm>
            <a:off x="1355675" y="1392550"/>
            <a:ext cx="74265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	Трансляция мероприятия, проводящегося в рамках плана мероприятий.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	Трансляция мероприятия, специально подготовленного для онлайн-вещания. Это может быть экскурсия, беседа, интервью, концерт.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0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3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 времени трансляции</a:t>
            </a:r>
            <a:endParaRPr sz="3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731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"/>
          <p:cNvSpPr txBox="1"/>
          <p:nvPr>
            <p:ph idx="1" type="body"/>
          </p:nvPr>
        </p:nvSpPr>
        <p:spPr>
          <a:xfrm>
            <a:off x="1303800" y="1392550"/>
            <a:ext cx="7030500" cy="31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1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Ориентируйтесь на предпочтения целевой аудитории. </a:t>
            </a:r>
            <a:endParaRPr sz="3155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1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Оптимальным решением станет трансляция в обеденный перерыв или вечером (если мы говорим о мероприятиях, специально организованных для трансляции).</a:t>
            </a:r>
            <a:endParaRPr sz="3155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1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*А</a:t>
            </a:r>
            <a:r>
              <a:rPr lang="ru" sz="315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нонсируйте ее на сайте и в социальных сетях.</a:t>
            </a:r>
            <a:endParaRPr sz="3155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>
            <p:ph type="title"/>
          </p:nvPr>
        </p:nvSpPr>
        <p:spPr>
          <a:xfrm>
            <a:off x="1303800" y="254950"/>
            <a:ext cx="7030500" cy="8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Общие рекомендации</a:t>
            </a:r>
            <a:endParaRPr sz="5400"/>
          </a:p>
        </p:txBody>
      </p:sp>
      <p:sp>
        <p:nvSpPr>
          <p:cNvPr id="320" name="Google Shape;320;p20"/>
          <p:cNvSpPr txBox="1"/>
          <p:nvPr>
            <p:ph idx="1" type="body"/>
          </p:nvPr>
        </p:nvSpPr>
        <p:spPr>
          <a:xfrm>
            <a:off x="1303800" y="1029500"/>
            <a:ext cx="7422300" cy="4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78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</a:t>
            </a:r>
            <a:r>
              <a:rPr lang="ru" sz="335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 Facebook, «ВКонтакте», «Одноклассниках» трансляции сохраняются на странице по умолчанию. Instagram такой возможности не дает, однако вы можете сохранить получившееся видео в памяти смартфона.</a:t>
            </a:r>
            <a:endParaRPr sz="3356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5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 	Как держать смартфон — вертикально или горизонтально? В Instagram удобнее держать смартфон вертикально, в Facebook и во «ВКонтакте» — по ситуации.</a:t>
            </a:r>
            <a:endParaRPr sz="3356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5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  	Чтобы минимизировать влияние на качество трансляции дрожащих рук, советуем воспользоваться селфи-палкой, стедикамом или штативом.</a:t>
            </a:r>
            <a:endParaRPr sz="3356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5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4.  	Во время тестовой трансляции следите за тем, как быстро у смартфона разряжается батарея. Предусмотрите возможность использования автономного аккумулятора.</a:t>
            </a:r>
            <a:endParaRPr sz="3356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256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>
            <p:ph type="title"/>
          </p:nvPr>
        </p:nvSpPr>
        <p:spPr>
          <a:xfrm>
            <a:off x="1303800" y="146025"/>
            <a:ext cx="7030500" cy="7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lang="ru" sz="292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" sz="362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Программа VK Live</a:t>
            </a:r>
            <a:endParaRPr sz="362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1"/>
          <p:cNvSpPr txBox="1"/>
          <p:nvPr>
            <p:ph idx="1" type="body"/>
          </p:nvPr>
        </p:nvSpPr>
        <p:spPr>
          <a:xfrm>
            <a:off x="1101525" y="848025"/>
            <a:ext cx="7818000" cy="4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«VK Live» — это приложение для прямых трансляций «ВКонтакте»,  разработанное компанией VK.com для установки на мобильных приложениях и стационарных компьютерах.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Оно позволяет: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рассказать о себе в реальном времени тысячам людей вокруг и стать популярным;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привлечь категории населения, которые не могут посещать ваши мероприятия офлайн;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позволить не выпасть категориям населения, которые обычно посещают ваши мероприятия;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рассказать о новых проектах;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сделать рекламу услуг;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 условиях вынужденной изоляции или ограничений сможет оказать реальную помощь в продвижении и развитии культурной организации.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